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sldIdLst>
    <p:sldId id="256" r:id="rId2"/>
    <p:sldId id="257" r:id="rId3"/>
    <p:sldId id="258" r:id="rId4"/>
    <p:sldId id="263" r:id="rId5"/>
    <p:sldId id="259" r:id="rId6"/>
    <p:sldId id="260" r:id="rId7"/>
    <p:sldId id="262" r:id="rId8"/>
    <p:sldId id="264" r:id="rId9"/>
    <p:sldId id="265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468"/>
    <p:restoredTop sz="94643"/>
  </p:normalViewPr>
  <p:slideViewPr>
    <p:cSldViewPr snapToGrid="0" snapToObjects="1" showGuides="1">
      <p:cViewPr>
        <p:scale>
          <a:sx n="80" d="100"/>
          <a:sy n="80" d="100"/>
        </p:scale>
        <p:origin x="984" y="1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oleObject" Target="file:////Users/eros/Documents/IPNI%20Documents/Outcomes/Outcome%201/Pasture/Demo%20Plots/FNSA/Gaiolas%20Faz%20NSA%20-%20Jaciara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ros/Documents/IPNI%20Documents/Outcomes/Outcome%201/Pasture/Demo%20Plots/FNSA/Gaiolas%20Faz%20NSA%20-%20Jaciara.xlsx" TargetMode="External"/><Relationship Id="rId4" Type="http://schemas.openxmlformats.org/officeDocument/2006/relationships/chartUserShapes" Target="../drawings/drawing1.xml"/><Relationship Id="rId1" Type="http://schemas.microsoft.com/office/2011/relationships/chartStyle" Target="style2.xml"/><Relationship Id="rId2" Type="http://schemas.microsoft.com/office/2011/relationships/chartColorStyle" Target="colors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Dracena, São Paulo</c:v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Sheet2!$A$2:$A$9</c:f>
              <c:strCache>
                <c:ptCount val="8"/>
                <c:pt idx="0">
                  <c:v>Control</c:v>
                </c:pt>
                <c:pt idx="1">
                  <c:v>Lime</c:v>
                </c:pt>
                <c:pt idx="2">
                  <c:v>PG</c:v>
                </c:pt>
                <c:pt idx="3">
                  <c:v>Lime + N</c:v>
                </c:pt>
                <c:pt idx="4">
                  <c:v>Lime + P</c:v>
                </c:pt>
                <c:pt idx="5">
                  <c:v>Lime + K</c:v>
                </c:pt>
                <c:pt idx="6">
                  <c:v>Lime + NPK</c:v>
                </c:pt>
                <c:pt idx="7">
                  <c:v>Lime + PG + NPK</c:v>
                </c:pt>
              </c:strCache>
            </c:strRef>
          </c:cat>
          <c:val>
            <c:numRef>
              <c:f>Sheet2!$B$2:$B$9</c:f>
              <c:numCache>
                <c:formatCode>General</c:formatCode>
                <c:ptCount val="8"/>
                <c:pt idx="0">
                  <c:v>1.975</c:v>
                </c:pt>
                <c:pt idx="1">
                  <c:v>2.34</c:v>
                </c:pt>
                <c:pt idx="2">
                  <c:v>1.665</c:v>
                </c:pt>
                <c:pt idx="3">
                  <c:v>4.819999999999999</c:v>
                </c:pt>
                <c:pt idx="4">
                  <c:v>1.94</c:v>
                </c:pt>
                <c:pt idx="5">
                  <c:v>2.06</c:v>
                </c:pt>
                <c:pt idx="6">
                  <c:v>5.7</c:v>
                </c:pt>
                <c:pt idx="7">
                  <c:v>5.01</c:v>
                </c:pt>
              </c:numCache>
            </c:numRef>
          </c:val>
        </c:ser>
        <c:ser>
          <c:idx val="1"/>
          <c:order val="1"/>
          <c:tx>
            <c:v>Itiquira, Mato Grosso</c:v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Sheet2!$C$2:$C$9</c:f>
              <c:numCache>
                <c:formatCode>General</c:formatCode>
                <c:ptCount val="8"/>
                <c:pt idx="0">
                  <c:v>3.4074</c:v>
                </c:pt>
                <c:pt idx="1">
                  <c:v>5.0058</c:v>
                </c:pt>
                <c:pt idx="2">
                  <c:v>3.0088</c:v>
                </c:pt>
                <c:pt idx="3">
                  <c:v>7.3282</c:v>
                </c:pt>
                <c:pt idx="4">
                  <c:v>3.11</c:v>
                </c:pt>
                <c:pt idx="5">
                  <c:v>5.2956</c:v>
                </c:pt>
                <c:pt idx="6">
                  <c:v>9.2228</c:v>
                </c:pt>
                <c:pt idx="7">
                  <c:v>7.2892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863083520"/>
        <c:axId val="1862612976"/>
      </c:barChart>
      <c:catAx>
        <c:axId val="1863083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62612976"/>
        <c:crosses val="autoZero"/>
        <c:auto val="1"/>
        <c:lblAlgn val="ctr"/>
        <c:lblOffset val="100"/>
        <c:noMultiLvlLbl val="0"/>
      </c:catAx>
      <c:valAx>
        <c:axId val="1862612976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Biomass production (dry matter), t/ha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crossAx val="18630835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691918208373904"/>
          <c:y val="0.0427631578947368"/>
          <c:w val="0.881880733631146"/>
          <c:h val="0.869498687664042"/>
        </c:manualLayout>
      </c:layout>
      <c:lineChart>
        <c:grouping val="standard"/>
        <c:varyColors val="0"/>
        <c:ser>
          <c:idx val="1"/>
          <c:order val="0"/>
          <c:spPr>
            <a:ln w="31750" cap="rnd">
              <a:solidFill>
                <a:schemeClr val="accent6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22"/>
            <c:spPr>
              <a:solidFill>
                <a:schemeClr val="accent6">
                  <a:lumMod val="50000"/>
                </a:schemeClr>
              </a:solidFill>
              <a:ln>
                <a:noFill/>
              </a:ln>
              <a:effectLst/>
            </c:spPr>
          </c:marker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Agrupado!$B$1:$F$1</c:f>
              <c:strCache>
                <c:ptCount val="5"/>
                <c:pt idx="0">
                  <c:v>Nov</c:v>
                </c:pt>
                <c:pt idx="1">
                  <c:v>Dez</c:v>
                </c:pt>
                <c:pt idx="2">
                  <c:v>Jan</c:v>
                </c:pt>
                <c:pt idx="3">
                  <c:v>Fev</c:v>
                </c:pt>
                <c:pt idx="4">
                  <c:v>Abr</c:v>
                </c:pt>
              </c:strCache>
            </c:strRef>
          </c:cat>
          <c:val>
            <c:numRef>
              <c:f>Agrupado!$B$3:$F$3</c:f>
              <c:numCache>
                <c:formatCode>General</c:formatCode>
                <c:ptCount val="5"/>
                <c:pt idx="0">
                  <c:v>0.0</c:v>
                </c:pt>
                <c:pt idx="1">
                  <c:v>2.8</c:v>
                </c:pt>
                <c:pt idx="2">
                  <c:v>7.5</c:v>
                </c:pt>
                <c:pt idx="3">
                  <c:v>11.2</c:v>
                </c:pt>
                <c:pt idx="4" formatCode="#,#00">
                  <c:v>17.53263888888889</c:v>
                </c:pt>
              </c:numCache>
            </c:numRef>
          </c:val>
          <c:smooth val="0"/>
        </c:ser>
        <c:ser>
          <c:idx val="2"/>
          <c:order val="1"/>
          <c:spPr>
            <a:ln w="3175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22"/>
            <c:spPr>
              <a:solidFill>
                <a:srgbClr val="FFC000"/>
              </a:solidFill>
              <a:ln>
                <a:noFill/>
              </a:ln>
              <a:effectLst/>
            </c:spPr>
          </c:marker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Agrupado!$B$1:$F$1</c:f>
              <c:strCache>
                <c:ptCount val="5"/>
                <c:pt idx="0">
                  <c:v>Nov</c:v>
                </c:pt>
                <c:pt idx="1">
                  <c:v>Dez</c:v>
                </c:pt>
                <c:pt idx="2">
                  <c:v>Jan</c:v>
                </c:pt>
                <c:pt idx="3">
                  <c:v>Fev</c:v>
                </c:pt>
                <c:pt idx="4">
                  <c:v>Abr</c:v>
                </c:pt>
              </c:strCache>
            </c:strRef>
          </c:cat>
          <c:val>
            <c:numRef>
              <c:f>Agrupado!$B$4:$F$4</c:f>
              <c:numCache>
                <c:formatCode>General</c:formatCode>
                <c:ptCount val="5"/>
                <c:pt idx="0">
                  <c:v>0.0</c:v>
                </c:pt>
                <c:pt idx="1">
                  <c:v>1.0</c:v>
                </c:pt>
                <c:pt idx="2">
                  <c:v>3.7</c:v>
                </c:pt>
                <c:pt idx="3">
                  <c:v>7.0</c:v>
                </c:pt>
                <c:pt idx="4" formatCode="#,#00">
                  <c:v>9.021527777777774</c:v>
                </c:pt>
              </c:numCache>
            </c:numRef>
          </c:val>
          <c:smooth val="0"/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785458560"/>
        <c:axId val="1785460880"/>
      </c:lineChart>
      <c:catAx>
        <c:axId val="1785458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85460880"/>
        <c:crosses val="autoZero"/>
        <c:auto val="1"/>
        <c:lblAlgn val="ctr"/>
        <c:lblOffset val="100"/>
        <c:noMultiLvlLbl val="0"/>
      </c:catAx>
      <c:valAx>
        <c:axId val="1785460880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>
                    <a:solidFill>
                      <a:schemeClr val="tx1"/>
                    </a:solidFill>
                  </a:rPr>
                  <a:t>Biomass production (t/ha)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majorTickMark val="none"/>
        <c:minorTickMark val="none"/>
        <c:tickLblPos val="nextTo"/>
        <c:crossAx val="17854585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2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>
      <cs:styleClr val="auto"/>
    </cs:fillRef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7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0.7689</cdr:x>
      <cdr:y>0.05146</cdr:y>
    </cdr:from>
    <cdr:to>
      <cdr:x>1</cdr:x>
      <cdr:y>0.13041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619750" y="235255"/>
          <a:ext cx="1689100" cy="36095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 b="1"/>
            <a:t>100 kg NPK/ha (3º</a:t>
          </a:r>
          <a:r>
            <a:rPr lang="en-US" sz="1100" b="1" baseline="0"/>
            <a:t> y</a:t>
          </a:r>
          <a:r>
            <a:rPr lang="pt-BR" sz="1100" b="1" i="0">
              <a:latin typeface="Cambria Math" charset="0"/>
              <a:ea typeface="Cambria Math" charset="0"/>
              <a:cs typeface="Cambria Math" charset="0"/>
            </a:rPr>
            <a:t>𝐞𝐚𝐫)</a:t>
          </a:r>
          <a:endParaRPr lang="en-US" sz="1100" b="1"/>
        </a:p>
      </cdr:txBody>
    </cdr:sp>
  </cdr:relSizeAnchor>
  <cdr:relSizeAnchor xmlns:cdr="http://schemas.openxmlformats.org/drawingml/2006/chartDrawing">
    <cdr:from>
      <cdr:x>0.88157</cdr:x>
      <cdr:y>0.49173</cdr:y>
    </cdr:from>
    <cdr:to>
      <cdr:x>0.9916</cdr:x>
      <cdr:y>0.55752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6443284" y="2248195"/>
          <a:ext cx="804193" cy="30079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t-BR" sz="1100" b="1"/>
            <a:t>Control</a:t>
          </a:r>
          <a:endParaRPr lang="en-US" sz="1100" b="1"/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6367F-8C2D-374D-8FE0-B416709C72A9}" type="datetimeFigureOut">
              <a:rPr lang="en-US" smtClean="0"/>
              <a:t>5/16/17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BC270-AABC-3742-9BB3-6CAB3E3B9E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6367F-8C2D-374D-8FE0-B416709C72A9}" type="datetimeFigureOut">
              <a:rPr lang="en-US" smtClean="0"/>
              <a:t>5/16/17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BC270-AABC-3742-9BB3-6CAB3E3B9E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6367F-8C2D-374D-8FE0-B416709C72A9}" type="datetimeFigureOut">
              <a:rPr lang="en-US" smtClean="0"/>
              <a:t>5/16/17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BC270-AABC-3742-9BB3-6CAB3E3B9E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6367F-8C2D-374D-8FE0-B416709C72A9}" type="datetimeFigureOut">
              <a:rPr lang="en-US" smtClean="0"/>
              <a:t>5/16/17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BC270-AABC-3742-9BB3-6CAB3E3B9E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6367F-8C2D-374D-8FE0-B416709C72A9}" type="datetimeFigureOut">
              <a:rPr lang="en-US" smtClean="0"/>
              <a:t>5/16/17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BC270-AABC-3742-9BB3-6CAB3E3B9E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6367F-8C2D-374D-8FE0-B416709C72A9}" type="datetimeFigureOut">
              <a:rPr lang="en-US" smtClean="0"/>
              <a:t>5/16/17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BC270-AABC-3742-9BB3-6CAB3E3B9E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6367F-8C2D-374D-8FE0-B416709C72A9}" type="datetimeFigureOut">
              <a:rPr lang="en-US" smtClean="0"/>
              <a:t>5/16/17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BC270-AABC-3742-9BB3-6CAB3E3B9E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6367F-8C2D-374D-8FE0-B416709C72A9}" type="datetimeFigureOut">
              <a:rPr lang="en-US" smtClean="0"/>
              <a:t>5/16/17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BC270-AABC-3742-9BB3-6CAB3E3B9E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6367F-8C2D-374D-8FE0-B416709C72A9}" type="datetimeFigureOut">
              <a:rPr lang="en-US" smtClean="0"/>
              <a:t>5/16/17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BC270-AABC-3742-9BB3-6CAB3E3B9E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6367F-8C2D-374D-8FE0-B416709C72A9}" type="datetimeFigureOut">
              <a:rPr lang="en-US" smtClean="0"/>
              <a:t>5/16/17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BC270-AABC-3742-9BB3-6CAB3E3B9E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6367F-8C2D-374D-8FE0-B416709C72A9}" type="datetimeFigureOut">
              <a:rPr lang="en-US" smtClean="0"/>
              <a:t>5/16/17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BC270-AABC-3742-9BB3-6CAB3E3B9E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66367F-8C2D-374D-8FE0-B416709C72A9}" type="datetimeFigureOut">
              <a:rPr lang="en-US" smtClean="0"/>
              <a:t>5/16/17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EBC270-AABC-3742-9BB3-6CAB3E3B9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3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png"/><Relationship Id="rId5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JPG"/><Relationship Id="rId5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76552" y="2047334"/>
            <a:ext cx="599089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Brazil-74</a:t>
            </a:r>
            <a:endParaRPr lang="en-US" sz="2000" b="1" dirty="0" smtClean="0"/>
          </a:p>
          <a:p>
            <a:pPr algn="ctr"/>
            <a:r>
              <a:rPr lang="en-US" dirty="0" smtClean="0"/>
              <a:t>Biomass production of forage grasses in response to nutrient use in Brazil</a:t>
            </a:r>
            <a:endParaRPr lang="en-US" dirty="0" smtClean="0"/>
          </a:p>
          <a:p>
            <a:pPr algn="ctr"/>
            <a:endParaRPr lang="en-US" i="1" dirty="0"/>
          </a:p>
          <a:p>
            <a:pPr algn="ctr"/>
            <a:endParaRPr lang="en-US" i="1" dirty="0" smtClean="0"/>
          </a:p>
          <a:p>
            <a:pPr algn="ctr"/>
            <a:r>
              <a:rPr lang="en-US" sz="3200" i="1" dirty="0" smtClean="0"/>
              <a:t>Preliminary </a:t>
            </a:r>
            <a:r>
              <a:rPr lang="en-US" sz="3200" i="1" dirty="0" smtClean="0"/>
              <a:t>Report</a:t>
            </a:r>
            <a:endParaRPr lang="en-US" sz="3200" i="1" dirty="0" smtClean="0"/>
          </a:p>
          <a:p>
            <a:pPr algn="ctr"/>
            <a:endParaRPr lang="en-US" sz="3200" i="1" dirty="0"/>
          </a:p>
          <a:p>
            <a:pPr algn="ctr"/>
            <a:r>
              <a:rPr lang="en-US" dirty="0" smtClean="0"/>
              <a:t>Eros Francisco</a:t>
            </a:r>
          </a:p>
          <a:p>
            <a:pPr algn="ctr"/>
            <a:r>
              <a:rPr lang="en-US" dirty="0" smtClean="0"/>
              <a:t>IPNI - Brazil Program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66168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31" y="3875257"/>
            <a:ext cx="4576530" cy="2806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7"/>
          <a:stretch/>
        </p:blipFill>
        <p:spPr>
          <a:xfrm>
            <a:off x="4572000" y="3875257"/>
            <a:ext cx="4572000" cy="28067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7035" y="3007464"/>
            <a:ext cx="45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mtClean="0"/>
              <a:t>2014</a:t>
            </a:r>
            <a:r>
              <a:rPr lang="en-US" sz="1600" dirty="0" smtClean="0"/>
              <a:t>: single presentation (450 attendees)</a:t>
            </a:r>
          </a:p>
          <a:p>
            <a:r>
              <a:rPr lang="en-US" sz="1600" dirty="0" smtClean="0"/>
              <a:t>2015: panel with 3 presentations (500 attendees)</a:t>
            </a:r>
          </a:p>
          <a:p>
            <a:r>
              <a:rPr lang="en-US" sz="1600" dirty="0" smtClean="0"/>
              <a:t>2016: panel with 6 presentations (550 attendees)</a:t>
            </a:r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283" y="1096148"/>
            <a:ext cx="4389434" cy="18760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4531" y="-3244"/>
            <a:ext cx="4062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Partnership with Scot </a:t>
            </a:r>
            <a:r>
              <a:rPr lang="en-US" b="1" dirty="0" err="1" smtClean="0"/>
              <a:t>Consultoria</a:t>
            </a:r>
            <a:endParaRPr lang="en-US" b="1" dirty="0" smtClean="0"/>
          </a:p>
          <a:p>
            <a:pPr algn="ctr"/>
            <a:r>
              <a:rPr lang="en-US" dirty="0" smtClean="0"/>
              <a:t>Annual meetings on Pastures Fertilization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35" y="1096148"/>
            <a:ext cx="2839453" cy="1876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90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9596" y="834244"/>
            <a:ext cx="4863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mtClean="0"/>
              <a:t>Attendees feedback on the </a:t>
            </a:r>
            <a:r>
              <a:rPr lang="en-US" b="1" dirty="0" smtClean="0"/>
              <a:t>event - 2015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43322" y="1271094"/>
            <a:ext cx="88759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dirty="0" smtClean="0"/>
              <a:t>494 attendees from 4 countries (Brazil, Bolivia, Paraguay, and Portugal), 18 Brazilian states, and 155 different cities: 166 questionnaires answered</a:t>
            </a:r>
          </a:p>
          <a:p>
            <a:pPr marL="285750" indent="-285750">
              <a:buFont typeface="Wingdings" charset="2"/>
              <a:buChar char="ü"/>
            </a:pPr>
            <a:r>
              <a:rPr lang="en-US" dirty="0" smtClean="0"/>
              <a:t>Size of property: up to 1,000 ha (41%), 1,000 to 5,000 ha (42%), over 5,000 ha (17%)</a:t>
            </a:r>
          </a:p>
          <a:p>
            <a:pPr marL="285750" indent="-285750">
              <a:buFont typeface="Wingdings" charset="2"/>
              <a:buChar char="ü"/>
            </a:pPr>
            <a:r>
              <a:rPr lang="en-US" dirty="0" smtClean="0"/>
              <a:t>Size of herd: up to 1,000 heads (37%), 1,000 to 5,000 heads (42%), over 5,000 heads (21%)</a:t>
            </a:r>
          </a:p>
          <a:p>
            <a:pPr marL="285750" indent="-285750">
              <a:buFont typeface="Wingdings" charset="2"/>
              <a:buChar char="ü"/>
            </a:pPr>
            <a:r>
              <a:rPr lang="en-US" dirty="0" smtClean="0"/>
              <a:t>64% hire any type of consultation, 89% run soil analysis (70% yearly), 71% apply fertilizers (42% yearly), 64% don’t apply micronutrients, 8% lime the soil yearly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3322" y="3486150"/>
            <a:ext cx="887598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How did you like the event: 92% good or excellent and 8% satisfactory</a:t>
            </a:r>
          </a:p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How did you like the speakers: 97 % good or excellent and 3% satisfactory</a:t>
            </a:r>
          </a:p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How did you like panel 1 (Cattle farming in Brazil, Scot </a:t>
            </a:r>
            <a:r>
              <a:rPr lang="en-US" dirty="0" err="1" smtClean="0"/>
              <a:t>Consultoria</a:t>
            </a:r>
            <a:r>
              <a:rPr lang="en-US" dirty="0" smtClean="0"/>
              <a:t>): 91% good or excellent and 9% satisfactory</a:t>
            </a:r>
          </a:p>
          <a:p>
            <a:pPr marL="285750" indent="-285750">
              <a:buFont typeface="Wingdings" charset="2"/>
              <a:buChar char="Ø"/>
            </a:pPr>
            <a:r>
              <a:rPr lang="en-US" b="1" dirty="0" smtClean="0"/>
              <a:t>How did you like panel 2 (BPUFs for FG in Brazil, IPNI): 95% good or excellent and 5% satisfactory</a:t>
            </a:r>
          </a:p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How did you like panel 3 (Case studies, Scot </a:t>
            </a:r>
            <a:r>
              <a:rPr lang="en-US" dirty="0" err="1" smtClean="0"/>
              <a:t>Consultoria</a:t>
            </a:r>
            <a:r>
              <a:rPr lang="en-US" dirty="0" smtClean="0"/>
              <a:t>): 90% good or excellent and 10% satisfactory</a:t>
            </a:r>
          </a:p>
          <a:p>
            <a:pPr marL="285750" indent="-285750">
              <a:buFont typeface="Wingdings" charset="2"/>
              <a:buChar char="Ø"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-4531" y="-3244"/>
            <a:ext cx="4062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Partnership with Scot </a:t>
            </a:r>
            <a:r>
              <a:rPr lang="en-US" b="1" dirty="0" err="1" smtClean="0"/>
              <a:t>Consultoria</a:t>
            </a:r>
            <a:endParaRPr lang="en-US" b="1" dirty="0" smtClean="0"/>
          </a:p>
          <a:p>
            <a:pPr algn="ctr"/>
            <a:r>
              <a:rPr lang="en-US" dirty="0" smtClean="0"/>
              <a:t>Annual meetings on Pastures Fertilization</a:t>
            </a:r>
          </a:p>
        </p:txBody>
      </p:sp>
    </p:spTree>
    <p:extLst>
      <p:ext uri="{BB962C8B-B14F-4D97-AF65-F5344CB8AC3E}">
        <p14:creationId xmlns:p14="http://schemas.microsoft.com/office/powerpoint/2010/main" val="1234746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9596" y="802160"/>
            <a:ext cx="4863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Attendees feedback on the event - 2016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43322" y="1271094"/>
            <a:ext cx="88759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dirty="0" smtClean="0"/>
              <a:t>543 attendees from 4 countries (Brazil, Paraguay, Uruguay, and Costa Rica), 18 Brazilian states, and 205 different cities: 160 questionnaires answered</a:t>
            </a:r>
          </a:p>
          <a:p>
            <a:pPr marL="285750" indent="-285750">
              <a:buFont typeface="Wingdings" charset="2"/>
              <a:buChar char="ü"/>
            </a:pPr>
            <a:r>
              <a:rPr lang="en-US" dirty="0" smtClean="0"/>
              <a:t>Size of property: up to 1,000 ha (51%), 1,000 to 5,000 ha (33%), over 5,000 ha (16%)</a:t>
            </a:r>
          </a:p>
          <a:p>
            <a:pPr marL="285750" indent="-285750">
              <a:buFont typeface="Wingdings" charset="2"/>
              <a:buChar char="ü"/>
            </a:pPr>
            <a:r>
              <a:rPr lang="en-US" dirty="0" smtClean="0"/>
              <a:t>Size of herd: up to 1,000 heads (51%), 1,000 to 5,000 heads (36%), over 5,000 heads (13%)</a:t>
            </a:r>
          </a:p>
          <a:p>
            <a:pPr marL="285750" indent="-285750">
              <a:buFont typeface="Wingdings" charset="2"/>
              <a:buChar char="ü"/>
            </a:pPr>
            <a:r>
              <a:rPr lang="en-US" dirty="0" smtClean="0"/>
              <a:t>46% hire any type of consultation, 91% run soil analysis (66% yearly), 74% apply fertilizers (44% yearly), 78% don’t apply micronutrients, 25% lime the soil yearly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3322" y="3486150"/>
            <a:ext cx="887598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How did you like the event: 94% good or excellent and 6% satisfactory</a:t>
            </a:r>
          </a:p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How did you like the speakers: 98% good or excellent and 2% satisfactory</a:t>
            </a:r>
          </a:p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How did you like panel 1 (Fertilizing pastures: what’s for the future, Scot </a:t>
            </a:r>
            <a:r>
              <a:rPr lang="en-US" dirty="0" err="1" smtClean="0"/>
              <a:t>Consultoria</a:t>
            </a:r>
            <a:r>
              <a:rPr lang="en-US" dirty="0" smtClean="0"/>
              <a:t>): 84% good or excellent and 16% satisfactory</a:t>
            </a:r>
          </a:p>
          <a:p>
            <a:pPr marL="285750" indent="-285750">
              <a:buFont typeface="Wingdings" charset="2"/>
              <a:buChar char="Ø"/>
            </a:pPr>
            <a:r>
              <a:rPr lang="en-US" b="1" dirty="0" smtClean="0"/>
              <a:t>How did you like panel 2 (BPUFs for FG in Brazil, IPNI): 94% good or excellent and 6% satisfactory</a:t>
            </a:r>
          </a:p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How did you like panel 3 (Intensifying beef production, Scot </a:t>
            </a:r>
            <a:r>
              <a:rPr lang="en-US" dirty="0" err="1" smtClean="0"/>
              <a:t>Consultoria</a:t>
            </a:r>
            <a:r>
              <a:rPr lang="en-US" dirty="0" smtClean="0"/>
              <a:t>): 98% good or excellent and 2% satisfactory</a:t>
            </a:r>
          </a:p>
          <a:p>
            <a:pPr marL="285750" indent="-285750">
              <a:buFont typeface="Wingdings" charset="2"/>
              <a:buChar char="Ø"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-4531" y="-3244"/>
            <a:ext cx="4062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Partnership with Scot </a:t>
            </a:r>
            <a:r>
              <a:rPr lang="en-US" b="1" dirty="0" err="1" smtClean="0"/>
              <a:t>Consultoria</a:t>
            </a:r>
            <a:endParaRPr lang="en-US" b="1" dirty="0" smtClean="0"/>
          </a:p>
          <a:p>
            <a:pPr algn="ctr"/>
            <a:r>
              <a:rPr lang="en-US" dirty="0" smtClean="0"/>
              <a:t>Annual meetings on Pastures Fertilization</a:t>
            </a:r>
          </a:p>
        </p:txBody>
      </p:sp>
    </p:spTree>
    <p:extLst>
      <p:ext uri="{BB962C8B-B14F-4D97-AF65-F5344CB8AC3E}">
        <p14:creationId xmlns:p14="http://schemas.microsoft.com/office/powerpoint/2010/main" val="2047809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4379496" y="1100919"/>
            <a:ext cx="4555958" cy="4667875"/>
            <a:chOff x="4588042" y="1100919"/>
            <a:chExt cx="4555958" cy="466787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l="57686" t="53736" r="3990" b="5252"/>
            <a:stretch/>
          </p:blipFill>
          <p:spPr>
            <a:xfrm>
              <a:off x="4612190" y="2021305"/>
              <a:ext cx="4531810" cy="3747489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2"/>
            <a:srcRect l="57686" t="43535" r="18811" b="46457"/>
            <a:stretch/>
          </p:blipFill>
          <p:spPr>
            <a:xfrm>
              <a:off x="4588042" y="1100919"/>
              <a:ext cx="2779251" cy="914463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248653" y="198538"/>
            <a:ext cx="432334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Demonstration Plots</a:t>
            </a:r>
          </a:p>
          <a:p>
            <a:endParaRPr lang="en-US" dirty="0" smtClean="0"/>
          </a:p>
          <a:p>
            <a:r>
              <a:rPr lang="en-US" dirty="0" smtClean="0"/>
              <a:t>Simple treatments:</a:t>
            </a:r>
          </a:p>
          <a:p>
            <a:pPr marL="342900" indent="-342900">
              <a:buAutoNum type="arabicPeriod"/>
            </a:pPr>
            <a:r>
              <a:rPr lang="en-US" dirty="0" smtClean="0"/>
              <a:t>Control</a:t>
            </a:r>
          </a:p>
          <a:p>
            <a:pPr marL="342900" indent="-342900">
              <a:buAutoNum type="arabicPeriod"/>
            </a:pPr>
            <a:r>
              <a:rPr lang="en-US" dirty="0" smtClean="0"/>
              <a:t>Liming (1 t/ha)</a:t>
            </a:r>
          </a:p>
          <a:p>
            <a:pPr marL="342900" indent="-342900">
              <a:buAutoNum type="arabicPeriod"/>
            </a:pPr>
            <a:r>
              <a:rPr lang="en-US" dirty="0" err="1" smtClean="0"/>
              <a:t>Phosphogypsum</a:t>
            </a:r>
            <a:r>
              <a:rPr lang="en-US" dirty="0" smtClean="0"/>
              <a:t> (2 t/ha)</a:t>
            </a:r>
          </a:p>
          <a:p>
            <a:pPr marL="342900" indent="-342900">
              <a:buAutoNum type="arabicPeriod"/>
            </a:pPr>
            <a:r>
              <a:rPr lang="en-US" dirty="0" smtClean="0"/>
              <a:t>Liming + N (100 kg N/ha)</a:t>
            </a:r>
          </a:p>
          <a:p>
            <a:pPr marL="342900" indent="-342900">
              <a:buAutoNum type="arabicPeriod"/>
            </a:pPr>
            <a:r>
              <a:rPr lang="en-US" dirty="0" smtClean="0"/>
              <a:t>Liming + P (100 kg P2O5/ha)</a:t>
            </a:r>
          </a:p>
          <a:p>
            <a:pPr marL="342900" indent="-342900">
              <a:buAutoNum type="arabicPeriod"/>
            </a:pPr>
            <a:r>
              <a:rPr lang="en-US" dirty="0" smtClean="0"/>
              <a:t>Liming + K (100 kg K2O/ha)</a:t>
            </a:r>
          </a:p>
          <a:p>
            <a:pPr marL="342900" indent="-342900">
              <a:buAutoNum type="arabicPeriod"/>
            </a:pPr>
            <a:r>
              <a:rPr lang="en-US" dirty="0" smtClean="0"/>
              <a:t>Liming + NPK</a:t>
            </a:r>
          </a:p>
          <a:p>
            <a:pPr marL="342900" indent="-342900">
              <a:buAutoNum type="arabicPeriod"/>
            </a:pPr>
            <a:r>
              <a:rPr lang="en-US" dirty="0" smtClean="0"/>
              <a:t>Liming + </a:t>
            </a:r>
            <a:r>
              <a:rPr lang="en-US" dirty="0" err="1" smtClean="0"/>
              <a:t>phosphogypsum</a:t>
            </a:r>
            <a:r>
              <a:rPr lang="en-US" dirty="0" smtClean="0"/>
              <a:t> + NPK </a:t>
            </a:r>
          </a:p>
        </p:txBody>
      </p:sp>
      <p:cxnSp>
        <p:nvCxnSpPr>
          <p:cNvPr id="5" name="Straight Arrow Connector 4"/>
          <p:cNvCxnSpPr>
            <a:stCxn id="7" idx="3"/>
            <a:endCxn id="15" idx="1"/>
          </p:cNvCxnSpPr>
          <p:nvPr/>
        </p:nvCxnSpPr>
        <p:spPr>
          <a:xfrm flipV="1">
            <a:off x="5514433" y="4302562"/>
            <a:ext cx="1398659" cy="49468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609433" y="4627965"/>
            <a:ext cx="1905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err="1" smtClean="0"/>
              <a:t>Dracena</a:t>
            </a:r>
            <a:r>
              <a:rPr lang="en-US" sz="1600" dirty="0" smtClean="0"/>
              <a:t>/SP</a:t>
            </a:r>
            <a:endParaRPr lang="en-US" sz="1600" dirty="0"/>
          </a:p>
        </p:txBody>
      </p:sp>
      <p:cxnSp>
        <p:nvCxnSpPr>
          <p:cNvPr id="10" name="Straight Arrow Connector 9"/>
          <p:cNvCxnSpPr>
            <a:endCxn id="18" idx="2"/>
          </p:cNvCxnSpPr>
          <p:nvPr/>
        </p:nvCxnSpPr>
        <p:spPr>
          <a:xfrm flipV="1">
            <a:off x="5203660" y="3825314"/>
            <a:ext cx="1394895" cy="43331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298660" y="4073967"/>
            <a:ext cx="1905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err="1" smtClean="0"/>
              <a:t>Itiquira</a:t>
            </a:r>
            <a:r>
              <a:rPr lang="en-US" sz="1600" dirty="0" smtClean="0"/>
              <a:t>/MT</a:t>
            </a:r>
            <a:endParaRPr lang="en-US" sz="1600" dirty="0"/>
          </a:p>
        </p:txBody>
      </p:sp>
      <p:cxnSp>
        <p:nvCxnSpPr>
          <p:cNvPr id="12" name="Straight Arrow Connector 11"/>
          <p:cNvCxnSpPr>
            <a:stCxn id="13" idx="3"/>
            <a:endCxn id="20" idx="2"/>
          </p:cNvCxnSpPr>
          <p:nvPr/>
        </p:nvCxnSpPr>
        <p:spPr>
          <a:xfrm flipV="1">
            <a:off x="4792624" y="3346398"/>
            <a:ext cx="1077957" cy="26760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887624" y="3444730"/>
            <a:ext cx="1905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err="1" smtClean="0"/>
              <a:t>Rolim</a:t>
            </a:r>
            <a:r>
              <a:rPr lang="en-US" sz="1600" dirty="0" smtClean="0"/>
              <a:t> de Moura/RO</a:t>
            </a:r>
            <a:endParaRPr lang="en-US" sz="1600" dirty="0"/>
          </a:p>
        </p:txBody>
      </p:sp>
      <p:sp>
        <p:nvSpPr>
          <p:cNvPr id="15" name="5-Point Star 14"/>
          <p:cNvSpPr/>
          <p:nvPr/>
        </p:nvSpPr>
        <p:spPr>
          <a:xfrm>
            <a:off x="6913092" y="4225497"/>
            <a:ext cx="197572" cy="201760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5-Point Star 17"/>
          <p:cNvSpPr/>
          <p:nvPr/>
        </p:nvSpPr>
        <p:spPr>
          <a:xfrm>
            <a:off x="6560822" y="3623555"/>
            <a:ext cx="197572" cy="201760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5-Point Star 19"/>
          <p:cNvSpPr/>
          <p:nvPr/>
        </p:nvSpPr>
        <p:spPr>
          <a:xfrm>
            <a:off x="5832848" y="3144639"/>
            <a:ext cx="197572" cy="201760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432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18145" y="128338"/>
            <a:ext cx="753978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Demonstration Plots</a:t>
            </a:r>
          </a:p>
          <a:p>
            <a:endParaRPr lang="en-US" sz="1600" dirty="0" smtClean="0"/>
          </a:p>
          <a:p>
            <a:r>
              <a:rPr lang="en-US" sz="1600" dirty="0" smtClean="0"/>
              <a:t>Site 1: </a:t>
            </a:r>
            <a:r>
              <a:rPr lang="en-US" sz="1600" dirty="0" err="1" smtClean="0"/>
              <a:t>Dracena</a:t>
            </a:r>
            <a:r>
              <a:rPr lang="en-US" sz="1600" dirty="0" smtClean="0"/>
              <a:t>, São Paulo. Grass: </a:t>
            </a:r>
            <a:r>
              <a:rPr lang="en-US" sz="1600" dirty="0" err="1" smtClean="0"/>
              <a:t>Brachiaria</a:t>
            </a:r>
            <a:r>
              <a:rPr lang="en-US" sz="1600" dirty="0" smtClean="0"/>
              <a:t> </a:t>
            </a:r>
            <a:r>
              <a:rPr lang="en-US" sz="1600" dirty="0" err="1" smtClean="0"/>
              <a:t>brizantha</a:t>
            </a:r>
            <a:r>
              <a:rPr lang="en-US" sz="1600" dirty="0" smtClean="0"/>
              <a:t> cv. </a:t>
            </a:r>
            <a:r>
              <a:rPr lang="en-US" sz="1600" dirty="0" err="1" smtClean="0"/>
              <a:t>Marandu</a:t>
            </a:r>
            <a:r>
              <a:rPr lang="en-US" sz="1600" dirty="0" smtClean="0"/>
              <a:t>. Installation date: December, 2016.</a:t>
            </a:r>
          </a:p>
          <a:p>
            <a:endParaRPr lang="en-US" sz="1600" dirty="0"/>
          </a:p>
          <a:p>
            <a:r>
              <a:rPr lang="en-US" sz="1600" dirty="0" smtClean="0"/>
              <a:t>Site 2: </a:t>
            </a:r>
            <a:r>
              <a:rPr lang="en-US" sz="1600" dirty="0" err="1" smtClean="0"/>
              <a:t>Itiquira</a:t>
            </a:r>
            <a:r>
              <a:rPr lang="en-US" sz="1600" dirty="0" smtClean="0"/>
              <a:t>, </a:t>
            </a:r>
            <a:r>
              <a:rPr lang="en-US" sz="1600" dirty="0" err="1" smtClean="0"/>
              <a:t>Mato</a:t>
            </a:r>
            <a:r>
              <a:rPr lang="en-US" sz="1600" dirty="0" smtClean="0"/>
              <a:t> Grosso. Grass: </a:t>
            </a:r>
            <a:r>
              <a:rPr lang="en-US" sz="1600" dirty="0" err="1" smtClean="0"/>
              <a:t>Brachiaria</a:t>
            </a:r>
            <a:r>
              <a:rPr lang="en-US" sz="1600" dirty="0" smtClean="0"/>
              <a:t> </a:t>
            </a:r>
            <a:r>
              <a:rPr lang="en-US" sz="1600" dirty="0" err="1" smtClean="0"/>
              <a:t>decumbens</a:t>
            </a:r>
            <a:r>
              <a:rPr lang="en-US" sz="1600" dirty="0" smtClean="0"/>
              <a:t>. Installation date: November, 2016.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1372603" y="5518487"/>
            <a:ext cx="58533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Numbers represent the result of two consecutive shoot harvests so far in </a:t>
            </a:r>
            <a:r>
              <a:rPr lang="en-US" sz="1400" dirty="0" err="1" smtClean="0"/>
              <a:t>Dracena</a:t>
            </a:r>
            <a:r>
              <a:rPr lang="en-US" sz="1400" dirty="0" smtClean="0"/>
              <a:t>, São Paulo, and one in </a:t>
            </a:r>
            <a:r>
              <a:rPr lang="en-US" sz="1400" dirty="0" err="1" smtClean="0"/>
              <a:t>Itiquira</a:t>
            </a:r>
            <a:r>
              <a:rPr lang="en-US" sz="1400" dirty="0" smtClean="0"/>
              <a:t>, </a:t>
            </a:r>
            <a:r>
              <a:rPr lang="en-US" sz="1400" dirty="0" err="1" smtClean="0"/>
              <a:t>Mato</a:t>
            </a:r>
            <a:r>
              <a:rPr lang="en-US" sz="1400" dirty="0" smtClean="0"/>
              <a:t> Grosso.</a:t>
            </a:r>
            <a:endParaRPr lang="en-US" sz="1400" dirty="0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74782250"/>
              </p:ext>
            </p:extLst>
          </p:nvPr>
        </p:nvGraphicFramePr>
        <p:xfrm>
          <a:off x="1363578" y="1976519"/>
          <a:ext cx="6464968" cy="34938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46612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37939" y="481263"/>
            <a:ext cx="2919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Demonstration Plot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Local: </a:t>
            </a:r>
            <a:r>
              <a:rPr lang="en-US" dirty="0" err="1" smtClean="0">
                <a:solidFill>
                  <a:schemeClr val="bg1"/>
                </a:solidFill>
              </a:rPr>
              <a:t>Itiquira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chemeClr val="bg1"/>
                </a:solidFill>
              </a:rPr>
              <a:t>Mato</a:t>
            </a:r>
            <a:r>
              <a:rPr lang="en-US" dirty="0" smtClean="0">
                <a:solidFill>
                  <a:schemeClr val="bg1"/>
                </a:solidFill>
              </a:rPr>
              <a:t> Grosso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00403" y="6057781"/>
            <a:ext cx="2743197" cy="80021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Liming + N</a:t>
            </a:r>
          </a:p>
          <a:p>
            <a:pPr algn="ctr"/>
            <a:r>
              <a:rPr lang="en-US" b="1" dirty="0" smtClean="0"/>
              <a:t>(1 week after installation)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4939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12170" y="240632"/>
            <a:ext cx="2919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Case Study</a:t>
            </a:r>
          </a:p>
          <a:p>
            <a:r>
              <a:rPr lang="en-US" dirty="0" smtClean="0"/>
              <a:t>Local: </a:t>
            </a:r>
            <a:r>
              <a:rPr lang="en-US" dirty="0" err="1" smtClean="0"/>
              <a:t>Jaciara</a:t>
            </a:r>
            <a:r>
              <a:rPr lang="en-US" dirty="0" smtClean="0"/>
              <a:t>, </a:t>
            </a:r>
            <a:r>
              <a:rPr lang="en-US" dirty="0" err="1" smtClean="0"/>
              <a:t>Mato</a:t>
            </a:r>
            <a:r>
              <a:rPr lang="en-US" dirty="0" smtClean="0"/>
              <a:t> Grosso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36885" y="886963"/>
            <a:ext cx="8470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Use of </a:t>
            </a:r>
            <a:r>
              <a:rPr lang="en-US" dirty="0" err="1" smtClean="0"/>
              <a:t>exclosure</a:t>
            </a:r>
            <a:r>
              <a:rPr lang="en-US" dirty="0" smtClean="0"/>
              <a:t> cages to measure production of forage in semi-confinement fields (herd is not 100% under grain diet). Installation date: Nov, 2016.</a:t>
            </a:r>
            <a:endParaRPr lang="en-US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928796"/>
              </p:ext>
            </p:extLst>
          </p:nvPr>
        </p:nvGraphicFramePr>
        <p:xfrm>
          <a:off x="917576" y="1945105"/>
          <a:ext cx="730885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23880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3429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3429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26168" y="0"/>
            <a:ext cx="2919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Case Study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Local: </a:t>
            </a:r>
            <a:r>
              <a:rPr lang="en-US" b="1" dirty="0" err="1" smtClean="0">
                <a:solidFill>
                  <a:schemeClr val="bg1"/>
                </a:solidFill>
              </a:rPr>
              <a:t>Jaciara</a:t>
            </a:r>
            <a:r>
              <a:rPr lang="en-US" b="1" dirty="0" smtClean="0">
                <a:solidFill>
                  <a:schemeClr val="bg1"/>
                </a:solidFill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</a:rPr>
              <a:t>Mato</a:t>
            </a:r>
            <a:r>
              <a:rPr lang="en-US" b="1" dirty="0" smtClean="0">
                <a:solidFill>
                  <a:schemeClr val="bg1"/>
                </a:solidFill>
              </a:rPr>
              <a:t> Grosso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29000"/>
            <a:ext cx="4572000" cy="3429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164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483</TotalTime>
  <Words>733</Words>
  <Application>Microsoft Macintosh PowerPoint</Application>
  <PresentationFormat>On-screen Show (4:3)</PresentationFormat>
  <Paragraphs>70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Calibri</vt:lpstr>
      <vt:lpstr>Calibri Light</vt:lpstr>
      <vt:lpstr>Cambria Math</vt:lpstr>
      <vt:lpstr>Wingdings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Eros Francisco</dc:creator>
  <cp:lastModifiedBy>Eros Francisco</cp:lastModifiedBy>
  <cp:revision>22</cp:revision>
  <dcterms:created xsi:type="dcterms:W3CDTF">2017-04-17T13:40:25Z</dcterms:created>
  <dcterms:modified xsi:type="dcterms:W3CDTF">2017-05-16T20:40:43Z</dcterms:modified>
</cp:coreProperties>
</file>